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A570A5-615E-4249-83A7-7F0BA638B4A9}">
  <a:tblStyle styleId="{6DA570A5-615E-4249-83A7-7F0BA638B4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SeleniumHQ/selenium/wiki/PageObjects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ites.google.com/site/hcgoon/" TargetMode="External"/><Relationship Id="rId4" Type="http://schemas.openxmlformats.org/officeDocument/2006/relationships/image" Target="../media/image16.jp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uzzricksons/example-selenide-web-test" TargetMode="External"/><Relationship Id="rId4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fR8CyLcxBZ0" TargetMode="External"/><Relationship Id="rId4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s://github.com/codeborne/selenide/blob/master/CHANGELOG" TargetMode="External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elenide.org" TargetMode="External"/><Relationship Id="rId4" Type="http://schemas.openxmlformats.org/officeDocument/2006/relationships/hyperlink" Target="http://www.gebish.org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Selenide: CONCISE UI TESTS IN JAVA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Selenide의 셀렉터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875" y="1076275"/>
            <a:ext cx="2878675" cy="3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264450" y="1676600"/>
            <a:ext cx="2181000" cy="419100"/>
          </a:xfrm>
          <a:prstGeom prst="rect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228925" y="1648200"/>
            <a:ext cx="2259000" cy="3367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186950" y="1207700"/>
            <a:ext cx="2465100" cy="888000"/>
          </a:xfrm>
          <a:prstGeom prst="wedgeRoundRectCallout">
            <a:avLst>
              <a:gd fmla="val 84496" name="adj1"/>
              <a:gd fmla="val 39606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$("#ires .g")</a:t>
            </a:r>
            <a:endParaRPr b="1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해당하는 element중에 0번째 요소를 가져옴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86950" y="2237375"/>
            <a:ext cx="2465100" cy="888000"/>
          </a:xfrm>
          <a:prstGeom prst="wedgeRoundRectCallout">
            <a:avLst>
              <a:gd fmla="val 73545" name="adj1"/>
              <a:gd fmla="val 37258" name="adj2"/>
              <a:gd fmla="val 0" name="adj3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</a:rPr>
              <a:t>$$("#ires .g")</a:t>
            </a:r>
            <a:endParaRPr b="1">
              <a:solidFill>
                <a:srgbClr val="00FF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해당하는 element를 전부 가져옴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825" y="1076275"/>
            <a:ext cx="2956175" cy="2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49200" y="4219950"/>
            <a:ext cx="5660700" cy="855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테스트 코드</a:t>
            </a:r>
            <a:endParaRPr sz="12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$("#ires .g").shouldBe(text("Selenide: concise UI tests in Java"));</a:t>
            </a:r>
            <a:endParaRPr sz="12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$$("#ires .g").shouldHave(sizeGreaterThan(0));</a:t>
            </a:r>
            <a:br>
              <a:rPr lang="en" sz="1200">
                <a:solidFill>
                  <a:srgbClr val="D9D9D9"/>
                </a:solidFill>
              </a:rPr>
            </a:br>
            <a:r>
              <a:rPr lang="en" sz="1200">
                <a:solidFill>
                  <a:srgbClr val="D9D9D9"/>
                </a:solidFill>
              </a:rPr>
              <a:t>$$("#ires .g").shouldHaveSize(10);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8129250" y="1076275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6583750" y="2665800"/>
            <a:ext cx="554100" cy="15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5487925" y="3297500"/>
            <a:ext cx="1921800" cy="482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587375" y="1965950"/>
            <a:ext cx="13215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아이디가 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res인div태그안에 class이름이 g인 element는 전부 10개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Selenium vs Selenide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775" y="978325"/>
            <a:ext cx="7504700" cy="4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7271475" y="109405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Selenium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7271475" y="3825300"/>
            <a:ext cx="147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Selenide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06775" y="1371125"/>
            <a:ext cx="246900" cy="1094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6775" y="2671225"/>
            <a:ext cx="246900" cy="378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532125" y="1573250"/>
            <a:ext cx="11508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브라우저 조작</a:t>
            </a:r>
            <a:endParaRPr sz="1200">
              <a:solidFill>
                <a:srgbClr val="FF00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(Selenium)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989325" y="2563850"/>
            <a:ext cx="8100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테스트</a:t>
            </a:r>
            <a:endParaRPr sz="1200">
              <a:solidFill>
                <a:srgbClr val="FF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(JUnit)</a:t>
            </a:r>
            <a:endParaRPr sz="1200">
              <a:solidFill>
                <a:srgbClr val="FF00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606775" y="3985500"/>
            <a:ext cx="246900" cy="84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96425" y="4011650"/>
            <a:ext cx="1335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Selenium과JUnit이 랩핑되어 통합되어있음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Test Support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63" y="1287463"/>
            <a:ext cx="79152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다양한 메서드 지원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25" y="1062425"/>
            <a:ext cx="4665674" cy="39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- 1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925375"/>
            <a:ext cx="85206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https://github.com/SeleniumHQ/selenium/wiki/PageObjects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페이지 단위로 오브젝트화해서 테스트 하는 방법.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하나의 페이지 오브젝트를 복수의 테스트에서 이용 가능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Html element를 찾는 코드를 테스트코드에서 페이지 오브젝트로 이동 가능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가독성이 좋아짐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0" y="1017725"/>
            <a:ext cx="3866424" cy="1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1093925"/>
            <a:ext cx="4924299" cy="3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- 3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7450"/>
            <a:ext cx="74295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Basic Pattern vs POM pattern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6182675" y="1627450"/>
            <a:ext cx="1804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Basic패턴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6304700" y="3151450"/>
            <a:ext cx="1911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</a:rPr>
              <a:t>POM패턴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4745675" y="4286400"/>
            <a:ext cx="3779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하나의 페이지 오브젝트를 복수의 테스트에서 이용 가능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040425" y="2875825"/>
            <a:ext cx="4905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Html element를 찾는 코드를 테스트코드에서 페이지 오브젝트로 이동 가능</a:t>
            </a:r>
            <a:endParaRPr b="1" sz="1100">
              <a:solidFill>
                <a:srgbClr val="E06666"/>
              </a:solidFill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77575" y="3848625"/>
            <a:ext cx="1251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E06666"/>
                </a:solidFill>
              </a:rPr>
              <a:t>가</a:t>
            </a:r>
            <a:r>
              <a:rPr b="1" lang="en" sz="1100">
                <a:solidFill>
                  <a:srgbClr val="E06666"/>
                </a:solidFill>
              </a:rPr>
              <a:t>독성이 좋아짐</a:t>
            </a:r>
            <a:endParaRPr b="1" sz="11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POM(Page Object Model) 패턴 - 4</a:t>
            </a:r>
            <a:endParaRPr/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51" y="1152475"/>
            <a:ext cx="71025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그외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 Chrome 테스트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Java 소스에서 설정</a:t>
            </a:r>
            <a:r>
              <a:rPr lang="en">
                <a:solidFill>
                  <a:srgbClr val="D9D9D9"/>
                </a:solidFill>
              </a:rPr>
              <a:t>할 경우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메이븐 실행시 설정</a:t>
            </a:r>
            <a:r>
              <a:rPr lang="en">
                <a:solidFill>
                  <a:srgbClr val="D9D9D9"/>
                </a:solidFill>
              </a:rPr>
              <a:t>할 경우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테스트가 실패했을때(설정한 장소에 스크린샷과 html파일이 저장됨)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1337450" y="19226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System.setProperty("selenide.isHeadless", true);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337450" y="2760825"/>
            <a:ext cx="42198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-Dchromeoptions.args=headless</a:t>
            </a:r>
            <a:endParaRPr sz="1100">
              <a:solidFill>
                <a:srgbClr val="B7B7B7"/>
              </a:solidFill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337450" y="3599025"/>
            <a:ext cx="4154100" cy="355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System.setProperty("selenide.reportsFolder", "저장할 폴더명");</a:t>
            </a:r>
            <a:endParaRPr sz="11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CI와 Slack연동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 sz="1600">
                <a:solidFill>
                  <a:srgbClr val="D9D9D9"/>
                </a:solidFill>
              </a:rPr>
              <a:t>Github에 푸쉬 → Travis CI빌드(headless Chrome으로 테스트 실행) → 슬랙에 결과통지</a:t>
            </a:r>
            <a:endParaRPr sz="1600">
              <a:solidFill>
                <a:srgbClr val="D9D9D9"/>
              </a:solidFill>
            </a:endParaRPr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Char char="●"/>
            </a:pPr>
            <a:r>
              <a:rPr lang="en">
                <a:solidFill>
                  <a:srgbClr val="D9D9D9"/>
                </a:solidFill>
              </a:rPr>
              <a:t>.travis.yml파일에 밑의 부분을 추가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4675" y="1003650"/>
            <a:ext cx="7992300" cy="1584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1076275"/>
            <a:ext cx="1751100" cy="14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475" y="1104350"/>
            <a:ext cx="1410700" cy="13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075" y="1053400"/>
            <a:ext cx="1484800" cy="14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2408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456350" y="1522275"/>
            <a:ext cx="11367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3" y="3399925"/>
            <a:ext cx="820102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696225" y="3516625"/>
            <a:ext cx="14106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255000" y="4059750"/>
            <a:ext cx="2362500" cy="3411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261950" y="372428"/>
            <a:ext cx="8520600" cy="4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Slack : @요다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Software engineer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요즘 관심사: </a:t>
            </a:r>
            <a:endParaRPr>
              <a:solidFill>
                <a:srgbClr val="D9D9D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스프링5+스프링 부트2, 데브옵스</a:t>
            </a:r>
            <a:endParaRPr>
              <a:solidFill>
                <a:srgbClr val="D9D9D9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</a:t>
            </a:r>
            <a:r>
              <a:rPr lang="en" sz="2400">
                <a:solidFill>
                  <a:schemeClr val="accent2"/>
                </a:solidFill>
              </a:rPr>
              <a:t>Do. Or do not. There is no try.</a:t>
            </a:r>
            <a:endParaRPr sz="2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                       (하려면 제대로 혀. 아님 말구.)</a:t>
            </a:r>
            <a:endParaRPr sz="2400">
              <a:solidFill>
                <a:schemeClr val="accent2"/>
              </a:solidFill>
            </a:endParaRPr>
          </a:p>
          <a:p>
            <a:pPr indent="45720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                                                    </a:t>
            </a:r>
            <a:r>
              <a:rPr lang="en" sz="1200">
                <a:solidFill>
                  <a:srgbClr val="ADADAD"/>
                </a:solidFill>
              </a:rPr>
              <a:t>STAR WARS Episode 5 「The Empire Strikes Back」에서 요다의 명대사</a:t>
            </a:r>
            <a:endParaRPr sz="1200">
              <a:solidFill>
                <a:srgbClr val="ADADAD"/>
              </a:solidFill>
            </a:endParaRPr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D9D9D9"/>
                </a:solidFill>
              </a:rPr>
              <a:t>블로그 :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https://sites.google.com/site/hcgoon</a:t>
            </a:r>
            <a:endParaRPr sz="1200">
              <a:solidFill>
                <a:srgbClr val="ADADAD"/>
              </a:solidFill>
            </a:endParaRPr>
          </a:p>
        </p:txBody>
      </p:sp>
      <p:pic>
        <p:nvPicPr>
          <p:cNvPr descr="01.jpg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5" y="2636000"/>
            <a:ext cx="2930675" cy="1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300" y="242250"/>
            <a:ext cx="4662176" cy="18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62325" y="1229050"/>
            <a:ext cx="8404200" cy="22380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테스트 케이스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Ajax테스트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Input란에 3을 입력후 버튼을 클릭하면 3초후에 “3 seconds later”라는 문자가 나오는가를 체크</a:t>
            </a:r>
            <a:endParaRPr>
              <a:solidFill>
                <a:srgbClr val="EFEFEF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“Selenide” 단어로 검색해서 결과를 체크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Google검색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네이버검색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Yahoo검색</a:t>
            </a:r>
            <a:endParaRPr>
              <a:solidFill>
                <a:srgbClr val="EFEFE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로컬환경에서 테스트 실행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일반 브라우저 테스트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Headless Chrome테스트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테스트가 실패한 경우의 확인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Travis CI연동 테스트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마치며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40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Headless크롬 테스트는 불안정한 면이 있다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가끔 이유없이 CI툴에서 테스트 실패하는경우가 있다(네트워크등의 문제?)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최신버전의 셀레늄이나 JUnit을 바로 사용하고 싶은 경우엔 셀레니드 사용은 비추천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시연 소스코드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https://github.com/buzzricksons/example-selenide-web-test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461775"/>
            <a:ext cx="4219950" cy="447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4589375" y="4901950"/>
            <a:ext cx="44331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</a:rPr>
              <a:t>(Image source : https://www.toptal.com/qa/how-to-write-testable-code-and-why-it-matters)</a:t>
            </a:r>
            <a:endParaRPr sz="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보너스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descr="Andrei Solntsev, Codeborne" id="238" name="Shape 238" title="Selenide: Concise UI Tests in Java">
            <a:hlinkClick r:id="rId3"/>
          </p:cNvPr>
          <p:cNvSpPr/>
          <p:nvPr/>
        </p:nvSpPr>
        <p:spPr>
          <a:xfrm>
            <a:off x="2286000" y="11620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Selenide를 알게 된 계기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CCCCC"/>
                </a:solidFill>
              </a:rPr>
              <a:t>@JJUG(Japan Java User Group) CCC 2016 FALL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25" y="1152474"/>
            <a:ext cx="6867025" cy="30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Selenide란?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http://selenide.org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Codeborne에서 개발한 자바용 웹테스트 프레임워크(셀레늄 웹드라이버를 랩핑)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DSL언어 + jQuery와 유사한 문법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패턴의 지원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활발한 유지보수(한달에 약1~2번 정도의 릴리즈)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https://github.com/codeborne/selenide/blob/master/CHANGELOG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테스트 코드에만 신경쓰렴. 나머지는 Selenide형이 알아서 할께.</a:t>
            </a:r>
            <a:endParaRPr>
              <a:solidFill>
                <a:srgbClr val="D9D9D9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D9D9D9"/>
                </a:solidFill>
              </a:rPr>
              <a:t>You don't need to think how to shutdown browser, handle timeouts and Stale Element Exceptions or search for relevant log lines, debugging your tests.</a:t>
            </a:r>
            <a:r>
              <a:rPr b="1" i="1" lang="en">
                <a:solidFill>
                  <a:srgbClr val="F6B26B"/>
                </a:solidFill>
              </a:rPr>
              <a:t>Just focus on your business logic and let Selenide do the rest!</a:t>
            </a:r>
            <a:endParaRPr b="1" i="1">
              <a:solidFill>
                <a:srgbClr val="F6B26B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750" y="232000"/>
            <a:ext cx="2372800" cy="1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Codeborne in 에스토니아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076275"/>
            <a:ext cx="85206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</a:rPr>
              <a:t>(Image source : https://climathon.climate-kic.org/blog/tallinn-estonia-will-be-climathon-2017-global-hub)</a:t>
            </a:r>
            <a:endParaRPr sz="800">
              <a:solidFill>
                <a:srgbClr val="D9D9D9"/>
              </a:solidFill>
            </a:endParaRPr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D9D9D9"/>
                </a:solidFill>
              </a:rPr>
              <a:t>나라 전체가 무료 와이파이존….헐...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250" y="1152475"/>
            <a:ext cx="4633501" cy="3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520" y="1649382"/>
            <a:ext cx="3832099" cy="25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18187" t="0"/>
          <a:stretch/>
        </p:blipFill>
        <p:spPr>
          <a:xfrm>
            <a:off x="265875" y="1874363"/>
            <a:ext cx="4046450" cy="19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487950" y="2465175"/>
            <a:ext cx="6252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vs</a:t>
            </a:r>
            <a:endParaRPr b="1" sz="30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공통점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1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셀레늄 웹드라이버를 랩핑한 프레임워크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DLS언어 + jQuery와 유사한 문법 </a:t>
            </a:r>
            <a:endParaRPr>
              <a:solidFill>
                <a:srgbClr val="D9D9D9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POM(Page Object Model) 지원</a:t>
            </a:r>
            <a:endParaRPr>
              <a:solidFill>
                <a:srgbClr val="D9D9D9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●"/>
            </a:pPr>
            <a:r>
              <a:rPr lang="en">
                <a:solidFill>
                  <a:srgbClr val="D9D9D9"/>
                </a:solidFill>
              </a:rPr>
              <a:t>셀레늄에 비해 코딩할 테스트 코드양이 줄어듬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 vs Geb - 차이점</a:t>
            </a:r>
            <a:endParaRPr/>
          </a:p>
        </p:txBody>
      </p:sp>
      <p:graphicFrame>
        <p:nvGraphicFramePr>
          <p:cNvPr id="103" name="Shape 103"/>
          <p:cNvGraphicFramePr/>
          <p:nvPr/>
        </p:nvGraphicFramePr>
        <p:xfrm>
          <a:off x="453775" y="103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{6DA570A5-615E-4249-83A7-7F0BA638B4A9}</a:tableStyleId>
              </a:tblPr>
              <a:tblGrid>
                <a:gridCol w="3911375"/>
                <a:gridCol w="4046350"/>
              </a:tblGrid>
              <a:tr h="943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Selenide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400">
                          <a:solidFill>
                            <a:srgbClr val="D9D9D9"/>
                          </a:solidFill>
                        </a:rPr>
                        <a:t>Geb</a:t>
                      </a:r>
                      <a:endParaRPr sz="24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2545025"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3"/>
                        </a:rPr>
                        <a:t>http://selenide.org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Java를 이용(JUnit/TestNG)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엔터프라이즈 서포트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 u="sng">
                          <a:solidFill>
                            <a:schemeClr val="hlink"/>
                          </a:solidFill>
                          <a:hlinkClick r:id="rId4"/>
                        </a:rPr>
                        <a:t>http://www.gebish.org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Groovy를 이용(Spock)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Selenide보다 적은 테스트 코드량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800"/>
                        <a:buChar char="●"/>
                      </a:pPr>
                      <a:r>
                        <a:rPr lang="en" sz="1800">
                          <a:solidFill>
                            <a:srgbClr val="D9D9D9"/>
                          </a:solidFill>
                        </a:rPr>
                        <a:t>IDE의 서포트가 Selenide에 비해 빈약함</a:t>
                      </a:r>
                      <a:endParaRPr sz="1800">
                        <a:solidFill>
                          <a:srgbClr val="D9D9D9"/>
                        </a:solidFill>
                      </a:endParaRPr>
                    </a:p>
                    <a:p>
                      <a:pPr indent="0" lvl="0" marL="0" rtl="0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125" y="1102450"/>
            <a:ext cx="1746450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2400" y="1102450"/>
            <a:ext cx="1240098" cy="6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8525" y="1102450"/>
            <a:ext cx="879734" cy="6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Selenide의 도입</a:t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Maven</a:t>
            </a:r>
            <a:endParaRPr>
              <a:solidFill>
                <a:srgbClr val="D9D9D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Gradle</a:t>
            </a:r>
            <a:endParaRPr>
              <a:solidFill>
                <a:srgbClr val="D9D9D9"/>
              </a:solidFill>
            </a:endParaRPr>
          </a:p>
          <a:p>
            <a:pPr indent="0" lvl="0" mar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※Selenium과 JUnit은 import할 필요 없음(자체 내장)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83100" y="1555850"/>
            <a:ext cx="5996100" cy="1463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&lt;dependency&gt;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&lt;groupId&gt;com.codeborne&lt;/groupId&gt;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&lt;artifactId&gt;selenide&lt;/artifactId&gt;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&lt;version&gt;4.10.01&lt;/version&gt;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    &lt;scope&gt;test&lt;/scope&gt;</a:t>
            </a:r>
            <a:br>
              <a:rPr lang="en">
                <a:solidFill>
                  <a:srgbClr val="CCCCCC"/>
                </a:solidFill>
              </a:rPr>
            </a:br>
            <a:r>
              <a:rPr lang="en">
                <a:solidFill>
                  <a:srgbClr val="CCCCCC"/>
                </a:solidFill>
              </a:rPr>
              <a:t>&lt;/dependency&gt;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483100" y="3589550"/>
            <a:ext cx="5996100" cy="765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dependencies {</a:t>
            </a:r>
            <a:endParaRPr>
              <a:solidFill>
                <a:srgbClr val="CCCCC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  testCompile 'com.codeborne:selenide:4.10.01'</a:t>
            </a:r>
            <a:endParaRPr>
              <a:solidFill>
                <a:srgbClr val="CCCC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}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